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31" autoAdjust="0"/>
    <p:restoredTop sz="94660"/>
  </p:normalViewPr>
  <p:slideViewPr>
    <p:cSldViewPr snapToGrid="0">
      <p:cViewPr varScale="1">
        <p:scale>
          <a:sx n="70" d="100"/>
          <a:sy n="70" d="100"/>
        </p:scale>
        <p:origin x="78"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6F6E44F-5576-4F80-9D59-5964A0348939}" type="datetimeFigureOut">
              <a:rPr lang="en-US" smtClean="0"/>
              <a:t>12/13/2016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290788-38F3-441E-8581-E25362645138}" type="slidenum">
              <a:rPr lang="en-US" smtClean="0"/>
              <a:t>‹#›</a:t>
            </a:fld>
            <a:endParaRPr lang="en-US"/>
          </a:p>
        </p:txBody>
      </p:sp>
    </p:spTree>
    <p:extLst>
      <p:ext uri="{BB962C8B-B14F-4D97-AF65-F5344CB8AC3E}">
        <p14:creationId xmlns:p14="http://schemas.microsoft.com/office/powerpoint/2010/main" val="3099515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F6E44F-5576-4F80-9D59-5964A0348939}" type="datetimeFigureOut">
              <a:rPr lang="en-US" smtClean="0"/>
              <a:t>12/13/2016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290788-38F3-441E-8581-E25362645138}" type="slidenum">
              <a:rPr lang="en-US" smtClean="0"/>
              <a:t>‹#›</a:t>
            </a:fld>
            <a:endParaRPr lang="en-US"/>
          </a:p>
        </p:txBody>
      </p:sp>
    </p:spTree>
    <p:extLst>
      <p:ext uri="{BB962C8B-B14F-4D97-AF65-F5344CB8AC3E}">
        <p14:creationId xmlns:p14="http://schemas.microsoft.com/office/powerpoint/2010/main" val="2812104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F6E44F-5576-4F80-9D59-5964A0348939}" type="datetimeFigureOut">
              <a:rPr lang="en-US" smtClean="0"/>
              <a:t>12/13/2016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290788-38F3-441E-8581-E25362645138}" type="slidenum">
              <a:rPr lang="en-US" smtClean="0"/>
              <a:t>‹#›</a:t>
            </a:fld>
            <a:endParaRPr lang="en-US"/>
          </a:p>
        </p:txBody>
      </p:sp>
    </p:spTree>
    <p:extLst>
      <p:ext uri="{BB962C8B-B14F-4D97-AF65-F5344CB8AC3E}">
        <p14:creationId xmlns:p14="http://schemas.microsoft.com/office/powerpoint/2010/main" val="9763159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F6E44F-5576-4F80-9D59-5964A0348939}" type="datetimeFigureOut">
              <a:rPr lang="en-US" smtClean="0"/>
              <a:t>12/13/2016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290788-38F3-441E-8581-E25362645138}"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2999699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F6E44F-5576-4F80-9D59-5964A0348939}" type="datetimeFigureOut">
              <a:rPr lang="en-US" smtClean="0"/>
              <a:t>12/13/2016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290788-38F3-441E-8581-E25362645138}" type="slidenum">
              <a:rPr lang="en-US" smtClean="0"/>
              <a:t>‹#›</a:t>
            </a:fld>
            <a:endParaRPr lang="en-US"/>
          </a:p>
        </p:txBody>
      </p:sp>
    </p:spTree>
    <p:extLst>
      <p:ext uri="{BB962C8B-B14F-4D97-AF65-F5344CB8AC3E}">
        <p14:creationId xmlns:p14="http://schemas.microsoft.com/office/powerpoint/2010/main" val="3525210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6F6E44F-5576-4F80-9D59-5964A0348939}" type="datetimeFigureOut">
              <a:rPr lang="en-US" smtClean="0"/>
              <a:t>12/13/2016</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290788-38F3-441E-8581-E25362645138}" type="slidenum">
              <a:rPr lang="en-US" smtClean="0"/>
              <a:t>‹#›</a:t>
            </a:fld>
            <a:endParaRPr lang="en-US"/>
          </a:p>
        </p:txBody>
      </p:sp>
    </p:spTree>
    <p:extLst>
      <p:ext uri="{BB962C8B-B14F-4D97-AF65-F5344CB8AC3E}">
        <p14:creationId xmlns:p14="http://schemas.microsoft.com/office/powerpoint/2010/main" val="22351483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6F6E44F-5576-4F80-9D59-5964A0348939}" type="datetimeFigureOut">
              <a:rPr lang="en-US" smtClean="0"/>
              <a:t>12/13/2016</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290788-38F3-441E-8581-E25362645138}" type="slidenum">
              <a:rPr lang="en-US" smtClean="0"/>
              <a:t>‹#›</a:t>
            </a:fld>
            <a:endParaRPr lang="en-US"/>
          </a:p>
        </p:txBody>
      </p:sp>
    </p:spTree>
    <p:extLst>
      <p:ext uri="{BB962C8B-B14F-4D97-AF65-F5344CB8AC3E}">
        <p14:creationId xmlns:p14="http://schemas.microsoft.com/office/powerpoint/2010/main" val="18850744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6F6E44F-5576-4F80-9D59-5964A0348939}" type="datetimeFigureOut">
              <a:rPr lang="en-US" smtClean="0"/>
              <a:t>12/13/2016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290788-38F3-441E-8581-E25362645138}" type="slidenum">
              <a:rPr lang="en-US" smtClean="0"/>
              <a:t>‹#›</a:t>
            </a:fld>
            <a:endParaRPr lang="en-US"/>
          </a:p>
        </p:txBody>
      </p:sp>
    </p:spTree>
    <p:extLst>
      <p:ext uri="{BB962C8B-B14F-4D97-AF65-F5344CB8AC3E}">
        <p14:creationId xmlns:p14="http://schemas.microsoft.com/office/powerpoint/2010/main" val="9947661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6F6E44F-5576-4F80-9D59-5964A0348939}" type="datetimeFigureOut">
              <a:rPr lang="en-US" smtClean="0"/>
              <a:t>12/13/2016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290788-38F3-441E-8581-E25362645138}" type="slidenum">
              <a:rPr lang="en-US" smtClean="0"/>
              <a:t>‹#›</a:t>
            </a:fld>
            <a:endParaRPr lang="en-US"/>
          </a:p>
        </p:txBody>
      </p:sp>
    </p:spTree>
    <p:extLst>
      <p:ext uri="{BB962C8B-B14F-4D97-AF65-F5344CB8AC3E}">
        <p14:creationId xmlns:p14="http://schemas.microsoft.com/office/powerpoint/2010/main" val="1261685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36F6E44F-5576-4F80-9D59-5964A0348939}" type="datetimeFigureOut">
              <a:rPr lang="en-US" smtClean="0"/>
              <a:t>12/13/2016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290788-38F3-441E-8581-E25362645138}" type="slidenum">
              <a:rPr lang="en-US" smtClean="0"/>
              <a:t>‹#›</a:t>
            </a:fld>
            <a:endParaRPr lang="en-US"/>
          </a:p>
        </p:txBody>
      </p:sp>
    </p:spTree>
    <p:extLst>
      <p:ext uri="{BB962C8B-B14F-4D97-AF65-F5344CB8AC3E}">
        <p14:creationId xmlns:p14="http://schemas.microsoft.com/office/powerpoint/2010/main" val="3826383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F6E44F-5576-4F80-9D59-5964A0348939}" type="datetimeFigureOut">
              <a:rPr lang="en-US" smtClean="0"/>
              <a:t>12/13/2016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290788-38F3-441E-8581-E25362645138}" type="slidenum">
              <a:rPr lang="en-US" smtClean="0"/>
              <a:t>‹#›</a:t>
            </a:fld>
            <a:endParaRPr lang="en-US"/>
          </a:p>
        </p:txBody>
      </p:sp>
    </p:spTree>
    <p:extLst>
      <p:ext uri="{BB962C8B-B14F-4D97-AF65-F5344CB8AC3E}">
        <p14:creationId xmlns:p14="http://schemas.microsoft.com/office/powerpoint/2010/main" val="2868521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6F6E44F-5576-4F80-9D59-5964A0348939}" type="datetimeFigureOut">
              <a:rPr lang="en-US" smtClean="0"/>
              <a:t>12/13/2016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290788-38F3-441E-8581-E25362645138}" type="slidenum">
              <a:rPr lang="en-US" smtClean="0"/>
              <a:t>‹#›</a:t>
            </a:fld>
            <a:endParaRPr lang="en-US"/>
          </a:p>
        </p:txBody>
      </p:sp>
    </p:spTree>
    <p:extLst>
      <p:ext uri="{BB962C8B-B14F-4D97-AF65-F5344CB8AC3E}">
        <p14:creationId xmlns:p14="http://schemas.microsoft.com/office/powerpoint/2010/main" val="2925462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6F6E44F-5576-4F80-9D59-5964A0348939}" type="datetimeFigureOut">
              <a:rPr lang="en-US" smtClean="0"/>
              <a:t>12/13/2016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290788-38F3-441E-8581-E25362645138}" type="slidenum">
              <a:rPr lang="en-US" smtClean="0"/>
              <a:t>‹#›</a:t>
            </a:fld>
            <a:endParaRPr lang="en-US"/>
          </a:p>
        </p:txBody>
      </p:sp>
    </p:spTree>
    <p:extLst>
      <p:ext uri="{BB962C8B-B14F-4D97-AF65-F5344CB8AC3E}">
        <p14:creationId xmlns:p14="http://schemas.microsoft.com/office/powerpoint/2010/main" val="4044522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36F6E44F-5576-4F80-9D59-5964A0348939}" type="datetimeFigureOut">
              <a:rPr lang="en-US" smtClean="0"/>
              <a:t>12/13/2016</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86290788-38F3-441E-8581-E25362645138}" type="slidenum">
              <a:rPr lang="en-US" smtClean="0"/>
              <a:t>‹#›</a:t>
            </a:fld>
            <a:endParaRPr lang="en-US"/>
          </a:p>
        </p:txBody>
      </p:sp>
    </p:spTree>
    <p:extLst>
      <p:ext uri="{BB962C8B-B14F-4D97-AF65-F5344CB8AC3E}">
        <p14:creationId xmlns:p14="http://schemas.microsoft.com/office/powerpoint/2010/main" val="24877349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6F6E44F-5576-4F80-9D59-5964A0348939}" type="datetimeFigureOut">
              <a:rPr lang="en-US" smtClean="0"/>
              <a:t>12/13/2016</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86290788-38F3-441E-8581-E25362645138}" type="slidenum">
              <a:rPr lang="en-US" smtClean="0"/>
              <a:t>‹#›</a:t>
            </a:fld>
            <a:endParaRPr lang="en-US"/>
          </a:p>
        </p:txBody>
      </p:sp>
    </p:spTree>
    <p:extLst>
      <p:ext uri="{BB962C8B-B14F-4D97-AF65-F5344CB8AC3E}">
        <p14:creationId xmlns:p14="http://schemas.microsoft.com/office/powerpoint/2010/main" val="2568335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36F6E44F-5576-4F80-9D59-5964A0348939}" type="datetimeFigureOut">
              <a:rPr lang="en-US" smtClean="0"/>
              <a:t>12/13/2016</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86290788-38F3-441E-8581-E25362645138}" type="slidenum">
              <a:rPr lang="en-US" smtClean="0"/>
              <a:t>‹#›</a:t>
            </a:fld>
            <a:endParaRPr lang="en-US"/>
          </a:p>
        </p:txBody>
      </p:sp>
    </p:spTree>
    <p:extLst>
      <p:ext uri="{BB962C8B-B14F-4D97-AF65-F5344CB8AC3E}">
        <p14:creationId xmlns:p14="http://schemas.microsoft.com/office/powerpoint/2010/main" val="3247084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F6E44F-5576-4F80-9D59-5964A0348939}" type="datetimeFigureOut">
              <a:rPr lang="en-US" smtClean="0"/>
              <a:t>12/13/2016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290788-38F3-441E-8581-E25362645138}" type="slidenum">
              <a:rPr lang="en-US" smtClean="0"/>
              <a:t>‹#›</a:t>
            </a:fld>
            <a:endParaRPr lang="en-US"/>
          </a:p>
        </p:txBody>
      </p:sp>
    </p:spTree>
    <p:extLst>
      <p:ext uri="{BB962C8B-B14F-4D97-AF65-F5344CB8AC3E}">
        <p14:creationId xmlns:p14="http://schemas.microsoft.com/office/powerpoint/2010/main" val="1605538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6F6E44F-5576-4F80-9D59-5964A0348939}" type="datetimeFigureOut">
              <a:rPr lang="en-US" smtClean="0"/>
              <a:t>12/13/2016</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86290788-38F3-441E-8581-E25362645138}" type="slidenum">
              <a:rPr lang="en-US" smtClean="0"/>
              <a:t>‹#›</a:t>
            </a:fld>
            <a:endParaRPr lang="en-US"/>
          </a:p>
        </p:txBody>
      </p:sp>
    </p:spTree>
    <p:extLst>
      <p:ext uri="{BB962C8B-B14F-4D97-AF65-F5344CB8AC3E}">
        <p14:creationId xmlns:p14="http://schemas.microsoft.com/office/powerpoint/2010/main" val="232237126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dmv.org/ms-mississippi/car-insurance.php"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5400" b="1" dirty="0"/>
              <a:t>Mississippi Car Insurance Information for </a:t>
            </a:r>
            <a:r>
              <a:rPr lang="en-US" sz="5400" b="1" dirty="0" smtClean="0"/>
              <a:t/>
            </a:r>
            <a:br>
              <a:rPr lang="en-US" sz="5400" b="1" dirty="0" smtClean="0"/>
            </a:br>
            <a:r>
              <a:rPr lang="en-US" sz="5400" b="1" dirty="0" smtClean="0"/>
              <a:t>International </a:t>
            </a:r>
            <a:r>
              <a:rPr lang="en-US" sz="5400" b="1" dirty="0"/>
              <a:t>Students</a:t>
            </a:r>
            <a:r>
              <a:rPr lang="en-US" sz="4800" dirty="0"/>
              <a:t/>
            </a:r>
            <a:br>
              <a:rPr lang="en-US" sz="4800" dirty="0"/>
            </a:br>
            <a:endParaRPr lang="en-US" sz="4800"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319634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Requirements</a:t>
            </a:r>
            <a:r>
              <a:rPr lang="en-US" b="1" dirty="0" smtClean="0"/>
              <a:t>:</a:t>
            </a:r>
            <a:endParaRPr lang="en-US" dirty="0"/>
          </a:p>
        </p:txBody>
      </p:sp>
      <p:sp>
        <p:nvSpPr>
          <p:cNvPr id="3" name="Content Placeholder 2"/>
          <p:cNvSpPr>
            <a:spLocks noGrp="1"/>
          </p:cNvSpPr>
          <p:nvPr>
            <p:ph idx="1"/>
          </p:nvPr>
        </p:nvSpPr>
        <p:spPr/>
        <p:txBody>
          <a:bodyPr/>
          <a:lstStyle/>
          <a:p>
            <a:r>
              <a:rPr lang="en-US" dirty="0"/>
              <a:t>Liability insurance in the state of Mississippi is </a:t>
            </a:r>
            <a:r>
              <a:rPr lang="en-US" b="1" u="sng" dirty="0"/>
              <a:t>REQUIRED BY LAW! </a:t>
            </a:r>
            <a:r>
              <a:rPr lang="en-US" dirty="0"/>
              <a:t>It is illegal to drive in the state of Mississippi without auto insurance.</a:t>
            </a:r>
          </a:p>
          <a:p>
            <a:r>
              <a:rPr lang="en-US" dirty="0"/>
              <a:t> </a:t>
            </a:r>
          </a:p>
          <a:p>
            <a:r>
              <a:rPr lang="en-US" dirty="0"/>
              <a:t>The minimum coverage required by law includes:</a:t>
            </a:r>
          </a:p>
          <a:p>
            <a:pPr lvl="0"/>
            <a:r>
              <a:rPr lang="en-US" dirty="0"/>
              <a:t>$25,000 per person (single accident)</a:t>
            </a:r>
          </a:p>
          <a:p>
            <a:pPr lvl="0"/>
            <a:r>
              <a:rPr lang="en-US" dirty="0"/>
              <a:t>$50,000 per accident for bodily injury</a:t>
            </a:r>
          </a:p>
          <a:p>
            <a:pPr lvl="0"/>
            <a:r>
              <a:rPr lang="en-US" dirty="0"/>
              <a:t>$25,000 per accident for property damage</a:t>
            </a:r>
          </a:p>
          <a:p>
            <a:r>
              <a:rPr lang="en-US" dirty="0"/>
              <a:t> </a:t>
            </a:r>
          </a:p>
          <a:p>
            <a:r>
              <a:rPr lang="en-US" dirty="0"/>
              <a:t>You must also carry proof of insurance in your car at all times.</a:t>
            </a:r>
          </a:p>
          <a:p>
            <a:pPr marL="0" indent="0">
              <a:buNone/>
            </a:pPr>
            <a:endParaRPr lang="en-US" dirty="0"/>
          </a:p>
        </p:txBody>
      </p:sp>
    </p:spTree>
    <p:extLst>
      <p:ext uri="{BB962C8B-B14F-4D97-AF65-F5344CB8AC3E}">
        <p14:creationId xmlns:p14="http://schemas.microsoft.com/office/powerpoint/2010/main" val="343154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400" dirty="0"/>
              <a:t>For a first-time offense of not having the required car insurance, you will be fined $1,000 and your license will be suspended for one year, or until you provide proof of insurance. Stronger penalties occur on second and subsequent offenses if you fail to get proper insurance coverage.</a:t>
            </a:r>
          </a:p>
          <a:p>
            <a:r>
              <a:rPr lang="en-US" sz="2400" dirty="0"/>
              <a:t>More information about car insurance requirements, as well as links to insurance providers is provided at the following website: </a:t>
            </a:r>
            <a:r>
              <a:rPr lang="en-US" sz="2400" u="sng" dirty="0">
                <a:hlinkClick r:id="rId2"/>
              </a:rPr>
              <a:t>www.dmv.org/ms-mississippi/car-insurance.php</a:t>
            </a:r>
            <a:r>
              <a:rPr lang="en-US" sz="2400" dirty="0"/>
              <a:t>.</a:t>
            </a:r>
          </a:p>
          <a:p>
            <a:endParaRPr lang="en-US" dirty="0"/>
          </a:p>
        </p:txBody>
      </p:sp>
    </p:spTree>
    <p:extLst>
      <p:ext uri="{BB962C8B-B14F-4D97-AF65-F5344CB8AC3E}">
        <p14:creationId xmlns:p14="http://schemas.microsoft.com/office/powerpoint/2010/main" val="3210674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to do in case of an accident</a:t>
            </a:r>
            <a:r>
              <a:rPr lang="en-US" b="1" dirty="0" smtClean="0"/>
              <a:t>:</a:t>
            </a:r>
            <a:endParaRPr lang="en-US" dirty="0"/>
          </a:p>
        </p:txBody>
      </p:sp>
      <p:sp>
        <p:nvSpPr>
          <p:cNvPr id="3" name="Content Placeholder 2"/>
          <p:cNvSpPr>
            <a:spLocks noGrp="1"/>
          </p:cNvSpPr>
          <p:nvPr>
            <p:ph idx="1"/>
          </p:nvPr>
        </p:nvSpPr>
        <p:spPr/>
        <p:txBody>
          <a:bodyPr>
            <a:normAutofit fontScale="85000" lnSpcReduction="10000"/>
          </a:bodyPr>
          <a:lstStyle/>
          <a:p>
            <a:pPr lvl="0"/>
            <a:r>
              <a:rPr lang="en-US" sz="2200" dirty="0"/>
              <a:t>Call the police, even if you think an officer is not needed or if the other vehicle owner says not to.</a:t>
            </a:r>
          </a:p>
          <a:p>
            <a:pPr lvl="0"/>
            <a:r>
              <a:rPr lang="en-US" sz="2200" dirty="0"/>
              <a:t>Be sure to get names, addresses, phone numbers, tag numbers, and insurance information from the other parties involved in the accident. If possible, also take down driver’s license numbers of the other drivers.</a:t>
            </a:r>
          </a:p>
          <a:p>
            <a:pPr lvl="0"/>
            <a:r>
              <a:rPr lang="en-US" sz="2200" dirty="0"/>
              <a:t>Contact your insurance agent as soon as possible after the accident.</a:t>
            </a:r>
          </a:p>
          <a:p>
            <a:pPr lvl="0"/>
            <a:r>
              <a:rPr lang="en-US" sz="2200" dirty="0"/>
              <a:t>To help you remember the details of the accident at a later date, write down everything you can about the accident as soon as you can. Your version of what happened, positions of the cars, information about the weather, road conditions, traveling speeds, and damages done to all vehicles will be needed later.</a:t>
            </a:r>
          </a:p>
          <a:p>
            <a:pPr lvl="0"/>
            <a:r>
              <a:rPr lang="en-US" sz="2200" dirty="0"/>
              <a:t>Get the names and phone numbers of any witnesses to the accident.</a:t>
            </a:r>
          </a:p>
          <a:p>
            <a:pPr marL="0" indent="0">
              <a:buNone/>
            </a:pPr>
            <a:endParaRPr lang="en-US" dirty="0"/>
          </a:p>
        </p:txBody>
      </p:sp>
    </p:spTree>
    <p:extLst>
      <p:ext uri="{BB962C8B-B14F-4D97-AF65-F5344CB8AC3E}">
        <p14:creationId xmlns:p14="http://schemas.microsoft.com/office/powerpoint/2010/main" val="2311774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Insurance </a:t>
            </a:r>
            <a:r>
              <a:rPr lang="en-US" b="1" dirty="0" smtClean="0"/>
              <a:t>tips</a:t>
            </a:r>
            <a:endParaRPr lang="en-US" dirty="0"/>
          </a:p>
        </p:txBody>
      </p:sp>
      <p:sp>
        <p:nvSpPr>
          <p:cNvPr id="3" name="Content Placeholder 2"/>
          <p:cNvSpPr>
            <a:spLocks noGrp="1"/>
          </p:cNvSpPr>
          <p:nvPr>
            <p:ph idx="1"/>
          </p:nvPr>
        </p:nvSpPr>
        <p:spPr/>
        <p:txBody>
          <a:bodyPr>
            <a:normAutofit fontScale="85000" lnSpcReduction="10000"/>
          </a:bodyPr>
          <a:lstStyle/>
          <a:p>
            <a:r>
              <a:rPr lang="en-US" dirty="0"/>
              <a:t>Mississippi provides a list of tips to help keep your car insurance affordable.</a:t>
            </a:r>
          </a:p>
          <a:p>
            <a:pPr lvl="0"/>
            <a:r>
              <a:rPr lang="en-US" dirty="0"/>
              <a:t>Keep a good driving record. Avoid accidents, speeding tickets, and driving under the influence of alcohol or drugs.</a:t>
            </a:r>
          </a:p>
          <a:p>
            <a:pPr lvl="0"/>
            <a:r>
              <a:rPr lang="en-US" dirty="0"/>
              <a:t>Choose a higher deductible.</a:t>
            </a:r>
          </a:p>
          <a:p>
            <a:pPr lvl="0"/>
            <a:r>
              <a:rPr lang="en-US" dirty="0"/>
              <a:t>Ask your insurance agent about multi-car, student, safe-driving, and educational discounts. You may also get discounts for purchasing your homeowner’s/renter’s and automobile insurance form the same company.</a:t>
            </a:r>
          </a:p>
          <a:p>
            <a:pPr lvl="0"/>
            <a:r>
              <a:rPr lang="en-US" dirty="0"/>
              <a:t>Pay your premiums regularly and on time. Late payments affect rates.</a:t>
            </a:r>
          </a:p>
          <a:p>
            <a:pPr lvl="0"/>
            <a:r>
              <a:rPr lang="en-US" dirty="0"/>
              <a:t>Before you buy a car, research insurance costs. Some cars have higher insurance rates than others because of performance or safety. Sports cars usually have higher insurance rates.</a:t>
            </a:r>
          </a:p>
          <a:p>
            <a:pPr lvl="0"/>
            <a:r>
              <a:rPr lang="en-US" dirty="0"/>
              <a:t>Teen drivers will save money by staying on their parent’s policy as long as possible, rather than setting up a policy themselves.</a:t>
            </a:r>
          </a:p>
          <a:p>
            <a:pPr marL="0" indent="0">
              <a:buNone/>
            </a:pPr>
            <a:endParaRPr lang="en-US" dirty="0"/>
          </a:p>
        </p:txBody>
      </p:sp>
    </p:spTree>
    <p:extLst>
      <p:ext uri="{BB962C8B-B14F-4D97-AF65-F5344CB8AC3E}">
        <p14:creationId xmlns:p14="http://schemas.microsoft.com/office/powerpoint/2010/main" val="35805822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Where to file a complaint against an insurance company</a:t>
            </a:r>
            <a:endParaRPr lang="en-US" dirty="0"/>
          </a:p>
        </p:txBody>
      </p:sp>
      <p:sp>
        <p:nvSpPr>
          <p:cNvPr id="3" name="Content Placeholder 2"/>
          <p:cNvSpPr>
            <a:spLocks noGrp="1"/>
          </p:cNvSpPr>
          <p:nvPr>
            <p:ph idx="1"/>
          </p:nvPr>
        </p:nvSpPr>
        <p:spPr/>
        <p:txBody>
          <a:bodyPr/>
          <a:lstStyle/>
          <a:p>
            <a:r>
              <a:rPr lang="en-US" dirty="0"/>
              <a:t>If you are involved in an accident and feel the insurance company has not provided what you have been paying for, you can contact the Mississippi Insurance Department to hear your complaint. Call or write to:</a:t>
            </a:r>
          </a:p>
          <a:p>
            <a:r>
              <a:rPr lang="en-US" dirty="0"/>
              <a:t>Mississippi Insurance Department</a:t>
            </a:r>
          </a:p>
          <a:p>
            <a:r>
              <a:rPr lang="en-US" dirty="0"/>
              <a:t>1001 Woolfolk State Office Building</a:t>
            </a:r>
          </a:p>
          <a:p>
            <a:r>
              <a:rPr lang="en-US" dirty="0"/>
              <a:t>501 North West Street</a:t>
            </a:r>
          </a:p>
          <a:p>
            <a:r>
              <a:rPr lang="en-US" dirty="0"/>
              <a:t>Jackson, MS 39201</a:t>
            </a:r>
          </a:p>
          <a:p>
            <a:r>
              <a:rPr lang="en-US" dirty="0"/>
              <a:t>Toll-free: 1-800-562-2957</a:t>
            </a:r>
          </a:p>
          <a:p>
            <a:r>
              <a:rPr lang="en-US"/>
              <a:t>Jackson area: 601-359-2453</a:t>
            </a:r>
          </a:p>
          <a:p>
            <a:endParaRPr lang="en-US"/>
          </a:p>
        </p:txBody>
      </p:sp>
    </p:spTree>
    <p:extLst>
      <p:ext uri="{BB962C8B-B14F-4D97-AF65-F5344CB8AC3E}">
        <p14:creationId xmlns:p14="http://schemas.microsoft.com/office/powerpoint/2010/main" val="31738688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4</TotalTime>
  <Words>482</Words>
  <Application>Microsoft Office PowerPoint</Application>
  <PresentationFormat>Widescreen</PresentationFormat>
  <Paragraphs>34</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Century Gothic</vt:lpstr>
      <vt:lpstr>Wingdings 3</vt:lpstr>
      <vt:lpstr>Ion</vt:lpstr>
      <vt:lpstr>Mississippi Car Insurance Information for  International Students </vt:lpstr>
      <vt:lpstr>Requirements:</vt:lpstr>
      <vt:lpstr>PowerPoint Presentation</vt:lpstr>
      <vt:lpstr>What to do in case of an accident:</vt:lpstr>
      <vt:lpstr>Insurance tips</vt:lpstr>
      <vt:lpstr>Where to file a complaint against an insurance company</vt:lpstr>
    </vt:vector>
  </TitlesOfParts>
  <Company>Mississippi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Mississippi Car Insurance Information for  International Students </dc:title>
  <dc:creator>Chip Clary</dc:creator>
  <cp:lastModifiedBy>Chip Clary</cp:lastModifiedBy>
  <cp:revision>1</cp:revision>
  <dcterms:created xsi:type="dcterms:W3CDTF">2016-12-13T21:41:53Z</dcterms:created>
  <dcterms:modified xsi:type="dcterms:W3CDTF">2016-12-13T21:46:09Z</dcterms:modified>
</cp:coreProperties>
</file>